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2" r:id="rId4"/>
    <p:sldId id="259" r:id="rId5"/>
  </p:sldIdLst>
  <p:sldSz cx="53467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C57"/>
    <a:srgbClr val="416C44"/>
    <a:srgbClr val="70173F"/>
    <a:srgbClr val="1F6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78"/>
    <p:restoredTop sz="96327"/>
  </p:normalViewPr>
  <p:slideViewPr>
    <p:cSldViewPr snapToGrid="0" snapToObjects="1">
      <p:cViewPr varScale="1">
        <p:scale>
          <a:sx n="60" d="100"/>
          <a:sy n="60" d="100"/>
        </p:scale>
        <p:origin x="19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003" y="1237197"/>
            <a:ext cx="4544695" cy="2631887"/>
          </a:xfrm>
        </p:spPr>
        <p:txBody>
          <a:bodyPr anchor="b"/>
          <a:lstStyle>
            <a:lvl1pPr algn="ctr">
              <a:defRPr sz="350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338" y="3970580"/>
            <a:ext cx="4010025" cy="1825171"/>
          </a:xfrm>
        </p:spPr>
        <p:txBody>
          <a:bodyPr/>
          <a:lstStyle>
            <a:lvl1pPr marL="0" indent="0" algn="ctr">
              <a:buNone/>
              <a:defRPr sz="1403"/>
            </a:lvl1pPr>
            <a:lvl2pPr marL="267325" indent="0" algn="ctr">
              <a:buNone/>
              <a:defRPr sz="1169"/>
            </a:lvl2pPr>
            <a:lvl3pPr marL="534650" indent="0" algn="ctr">
              <a:buNone/>
              <a:defRPr sz="1052"/>
            </a:lvl3pPr>
            <a:lvl4pPr marL="801975" indent="0" algn="ctr">
              <a:buNone/>
              <a:defRPr sz="936"/>
            </a:lvl4pPr>
            <a:lvl5pPr marL="1069299" indent="0" algn="ctr">
              <a:buNone/>
              <a:defRPr sz="936"/>
            </a:lvl5pPr>
            <a:lvl6pPr marL="1336624" indent="0" algn="ctr">
              <a:buNone/>
              <a:defRPr sz="936"/>
            </a:lvl6pPr>
            <a:lvl7pPr marL="1603949" indent="0" algn="ctr">
              <a:buNone/>
              <a:defRPr sz="936"/>
            </a:lvl7pPr>
            <a:lvl8pPr marL="1871274" indent="0" algn="ctr">
              <a:buNone/>
              <a:defRPr sz="936"/>
            </a:lvl8pPr>
            <a:lvl9pPr marL="2138599" indent="0" algn="ctr">
              <a:buNone/>
              <a:defRPr sz="936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50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71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26233" y="402483"/>
            <a:ext cx="115288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586" y="402483"/>
            <a:ext cx="3391813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79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9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801" y="1884671"/>
            <a:ext cx="4611529" cy="3144614"/>
          </a:xfrm>
        </p:spPr>
        <p:txBody>
          <a:bodyPr anchor="b"/>
          <a:lstStyle>
            <a:lvl1pPr>
              <a:defRPr sz="350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801" y="5059035"/>
            <a:ext cx="4611529" cy="1653678"/>
          </a:xfrm>
        </p:spPr>
        <p:txBody>
          <a:bodyPr/>
          <a:lstStyle>
            <a:lvl1pPr marL="0" indent="0">
              <a:buNone/>
              <a:defRPr sz="1403">
                <a:solidFill>
                  <a:schemeClr val="tx1"/>
                </a:solidFill>
              </a:defRPr>
            </a:lvl1pPr>
            <a:lvl2pPr marL="267325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2pPr>
            <a:lvl3pPr marL="53465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3pPr>
            <a:lvl4pPr marL="801975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4pPr>
            <a:lvl5pPr marL="1069299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5pPr>
            <a:lvl6pPr marL="1336624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6pPr>
            <a:lvl7pPr marL="1603949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7pPr>
            <a:lvl8pPr marL="1871274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8pPr>
            <a:lvl9pPr marL="2138599" indent="0">
              <a:buNone/>
              <a:defRPr sz="9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2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585" y="2012414"/>
            <a:ext cx="2272348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6767" y="2012414"/>
            <a:ext cx="2272348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85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402484"/>
            <a:ext cx="461152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283" y="1853171"/>
            <a:ext cx="226190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5" indent="0">
              <a:buNone/>
              <a:defRPr sz="1169" b="1"/>
            </a:lvl2pPr>
            <a:lvl3pPr marL="534650" indent="0">
              <a:buNone/>
              <a:defRPr sz="1052" b="1"/>
            </a:lvl3pPr>
            <a:lvl4pPr marL="801975" indent="0">
              <a:buNone/>
              <a:defRPr sz="936" b="1"/>
            </a:lvl4pPr>
            <a:lvl5pPr marL="1069299" indent="0">
              <a:buNone/>
              <a:defRPr sz="936" b="1"/>
            </a:lvl5pPr>
            <a:lvl6pPr marL="1336624" indent="0">
              <a:buNone/>
              <a:defRPr sz="936" b="1"/>
            </a:lvl6pPr>
            <a:lvl7pPr marL="1603949" indent="0">
              <a:buNone/>
              <a:defRPr sz="936" b="1"/>
            </a:lvl7pPr>
            <a:lvl8pPr marL="1871274" indent="0">
              <a:buNone/>
              <a:defRPr sz="936" b="1"/>
            </a:lvl8pPr>
            <a:lvl9pPr marL="2138599" indent="0">
              <a:buNone/>
              <a:defRPr sz="9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283" y="2761381"/>
            <a:ext cx="2261904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6767" y="1853171"/>
            <a:ext cx="2273044" cy="908210"/>
          </a:xfrm>
        </p:spPr>
        <p:txBody>
          <a:bodyPr anchor="b"/>
          <a:lstStyle>
            <a:lvl1pPr marL="0" indent="0">
              <a:buNone/>
              <a:defRPr sz="1403" b="1"/>
            </a:lvl1pPr>
            <a:lvl2pPr marL="267325" indent="0">
              <a:buNone/>
              <a:defRPr sz="1169" b="1"/>
            </a:lvl2pPr>
            <a:lvl3pPr marL="534650" indent="0">
              <a:buNone/>
              <a:defRPr sz="1052" b="1"/>
            </a:lvl3pPr>
            <a:lvl4pPr marL="801975" indent="0">
              <a:buNone/>
              <a:defRPr sz="936" b="1"/>
            </a:lvl4pPr>
            <a:lvl5pPr marL="1069299" indent="0">
              <a:buNone/>
              <a:defRPr sz="936" b="1"/>
            </a:lvl5pPr>
            <a:lvl6pPr marL="1336624" indent="0">
              <a:buNone/>
              <a:defRPr sz="936" b="1"/>
            </a:lvl6pPr>
            <a:lvl7pPr marL="1603949" indent="0">
              <a:buNone/>
              <a:defRPr sz="936" b="1"/>
            </a:lvl7pPr>
            <a:lvl8pPr marL="1871274" indent="0">
              <a:buNone/>
              <a:defRPr sz="936" b="1"/>
            </a:lvl8pPr>
            <a:lvl9pPr marL="2138599" indent="0">
              <a:buNone/>
              <a:defRPr sz="9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6767" y="2761381"/>
            <a:ext cx="2273044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59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83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6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3044" y="1088455"/>
            <a:ext cx="2706767" cy="5372269"/>
          </a:xfrm>
        </p:spPr>
        <p:txBody>
          <a:bodyPr/>
          <a:lstStyle>
            <a:lvl1pPr>
              <a:defRPr sz="1871"/>
            </a:lvl1pPr>
            <a:lvl2pPr>
              <a:defRPr sz="1637"/>
            </a:lvl2pPr>
            <a:lvl3pPr>
              <a:defRPr sz="1403"/>
            </a:lvl3pPr>
            <a:lvl4pPr>
              <a:defRPr sz="1169"/>
            </a:lvl4pPr>
            <a:lvl5pPr>
              <a:defRPr sz="1169"/>
            </a:lvl5pPr>
            <a:lvl6pPr>
              <a:defRPr sz="1169"/>
            </a:lvl6pPr>
            <a:lvl7pPr>
              <a:defRPr sz="1169"/>
            </a:lvl7pPr>
            <a:lvl8pPr>
              <a:defRPr sz="1169"/>
            </a:lvl8pPr>
            <a:lvl9pPr>
              <a:defRPr sz="11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5" indent="0">
              <a:buNone/>
              <a:defRPr sz="819"/>
            </a:lvl2pPr>
            <a:lvl3pPr marL="534650" indent="0">
              <a:buNone/>
              <a:defRPr sz="702"/>
            </a:lvl3pPr>
            <a:lvl4pPr marL="801975" indent="0">
              <a:buNone/>
              <a:defRPr sz="585"/>
            </a:lvl4pPr>
            <a:lvl5pPr marL="1069299" indent="0">
              <a:buNone/>
              <a:defRPr sz="585"/>
            </a:lvl5pPr>
            <a:lvl6pPr marL="1336624" indent="0">
              <a:buNone/>
              <a:defRPr sz="585"/>
            </a:lvl6pPr>
            <a:lvl7pPr marL="1603949" indent="0">
              <a:buNone/>
              <a:defRPr sz="585"/>
            </a:lvl7pPr>
            <a:lvl8pPr marL="1871274" indent="0">
              <a:buNone/>
              <a:defRPr sz="585"/>
            </a:lvl8pPr>
            <a:lvl9pPr marL="2138599" indent="0">
              <a:buNone/>
              <a:defRPr sz="58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30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2" y="503978"/>
            <a:ext cx="1724450" cy="1763924"/>
          </a:xfrm>
        </p:spPr>
        <p:txBody>
          <a:bodyPr anchor="b"/>
          <a:lstStyle>
            <a:lvl1pPr>
              <a:defRPr sz="18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3044" y="1088455"/>
            <a:ext cx="2706767" cy="5372269"/>
          </a:xfrm>
        </p:spPr>
        <p:txBody>
          <a:bodyPr anchor="t"/>
          <a:lstStyle>
            <a:lvl1pPr marL="0" indent="0">
              <a:buNone/>
              <a:defRPr sz="1871"/>
            </a:lvl1pPr>
            <a:lvl2pPr marL="267325" indent="0">
              <a:buNone/>
              <a:defRPr sz="1637"/>
            </a:lvl2pPr>
            <a:lvl3pPr marL="534650" indent="0">
              <a:buNone/>
              <a:defRPr sz="1403"/>
            </a:lvl3pPr>
            <a:lvl4pPr marL="801975" indent="0">
              <a:buNone/>
              <a:defRPr sz="1169"/>
            </a:lvl4pPr>
            <a:lvl5pPr marL="1069299" indent="0">
              <a:buNone/>
              <a:defRPr sz="1169"/>
            </a:lvl5pPr>
            <a:lvl6pPr marL="1336624" indent="0">
              <a:buNone/>
              <a:defRPr sz="1169"/>
            </a:lvl6pPr>
            <a:lvl7pPr marL="1603949" indent="0">
              <a:buNone/>
              <a:defRPr sz="1169"/>
            </a:lvl7pPr>
            <a:lvl8pPr marL="1871274" indent="0">
              <a:buNone/>
              <a:defRPr sz="1169"/>
            </a:lvl8pPr>
            <a:lvl9pPr marL="2138599" indent="0">
              <a:buNone/>
              <a:defRPr sz="116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2" y="2267902"/>
            <a:ext cx="1724450" cy="4201570"/>
          </a:xfrm>
        </p:spPr>
        <p:txBody>
          <a:bodyPr/>
          <a:lstStyle>
            <a:lvl1pPr marL="0" indent="0">
              <a:buNone/>
              <a:defRPr sz="936"/>
            </a:lvl1pPr>
            <a:lvl2pPr marL="267325" indent="0">
              <a:buNone/>
              <a:defRPr sz="819"/>
            </a:lvl2pPr>
            <a:lvl3pPr marL="534650" indent="0">
              <a:buNone/>
              <a:defRPr sz="702"/>
            </a:lvl3pPr>
            <a:lvl4pPr marL="801975" indent="0">
              <a:buNone/>
              <a:defRPr sz="585"/>
            </a:lvl4pPr>
            <a:lvl5pPr marL="1069299" indent="0">
              <a:buNone/>
              <a:defRPr sz="585"/>
            </a:lvl5pPr>
            <a:lvl6pPr marL="1336624" indent="0">
              <a:buNone/>
              <a:defRPr sz="585"/>
            </a:lvl6pPr>
            <a:lvl7pPr marL="1603949" indent="0">
              <a:buNone/>
              <a:defRPr sz="585"/>
            </a:lvl7pPr>
            <a:lvl8pPr marL="1871274" indent="0">
              <a:buNone/>
              <a:defRPr sz="585"/>
            </a:lvl8pPr>
            <a:lvl9pPr marL="2138599" indent="0">
              <a:buNone/>
              <a:defRPr sz="58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6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586" y="402484"/>
            <a:ext cx="461152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586" y="2012414"/>
            <a:ext cx="461152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7585" y="7006700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1B086-8B55-C54B-9E69-B4CE8DC4338E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1095" y="7006700"/>
            <a:ext cx="180451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6107" y="7006700"/>
            <a:ext cx="12030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75BC0-FDF8-8A45-89F8-AB8C17EAAE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61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4650" rtl="0" eaLnBrk="1" latinLnBrk="0" hangingPunct="1">
        <a:lnSpc>
          <a:spcPct val="90000"/>
        </a:lnSpc>
        <a:spcBef>
          <a:spcPct val="0"/>
        </a:spcBef>
        <a:buNone/>
        <a:defRPr sz="25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662" indent="-133662" algn="l" defTabSz="53465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1637" kern="1200">
          <a:solidFill>
            <a:schemeClr val="tx1"/>
          </a:solidFill>
          <a:latin typeface="+mn-lt"/>
          <a:ea typeface="+mn-ea"/>
          <a:cs typeface="+mn-cs"/>
        </a:defRPr>
      </a:lvl1pPr>
      <a:lvl2pPr marL="400987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668312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935637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202962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470287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737611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2004936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272261" indent="-133662" algn="l" defTabSz="53465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1pPr>
      <a:lvl2pPr marL="267325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2pPr>
      <a:lvl3pPr marL="534650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3pPr>
      <a:lvl4pPr marL="801975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4pPr>
      <a:lvl5pPr marL="1069299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5pPr>
      <a:lvl6pPr marL="1336624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6pPr>
      <a:lvl7pPr marL="1603949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7pPr>
      <a:lvl8pPr marL="1871274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8pPr>
      <a:lvl9pPr marL="2138599" algn="l" defTabSz="534650" rtl="0" eaLnBrk="1" latinLnBrk="0" hangingPunct="1">
        <a:defRPr sz="10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D0425ED-CDED-3F4B-B77C-07ED8EE39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46700" cy="755726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C93ED5A-4CE3-C740-B889-341564DB5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86" y="2526431"/>
            <a:ext cx="890117" cy="805182"/>
          </a:xfrm>
          <a:prstGeom prst="rect">
            <a:avLst/>
          </a:prstGeom>
        </p:spPr>
      </p:pic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D25092C3-A158-F846-9247-C8A6109D365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342"/>
          <a:stretch/>
        </p:blipFill>
        <p:spPr>
          <a:xfrm>
            <a:off x="191164" y="3455512"/>
            <a:ext cx="1921082" cy="85145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072FD34-E580-2946-8C3E-DD7AEF44BC70}"/>
              </a:ext>
            </a:extLst>
          </p:cNvPr>
          <p:cNvSpPr txBox="1"/>
          <p:nvPr/>
        </p:nvSpPr>
        <p:spPr>
          <a:xfrm>
            <a:off x="-127591" y="6988155"/>
            <a:ext cx="534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416C44"/>
                </a:solidFill>
                <a:latin typeface="Myriad Pro" panose="020B0503030403020204" pitchFamily="34" charset="0"/>
              </a:rPr>
              <a:t>www.kiwi-institute.com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B2CF432-970F-C445-A167-A7CBF845C3EF}"/>
              </a:ext>
            </a:extLst>
          </p:cNvPr>
          <p:cNvSpPr txBox="1"/>
          <p:nvPr/>
        </p:nvSpPr>
        <p:spPr>
          <a:xfrm>
            <a:off x="209386" y="4716838"/>
            <a:ext cx="3949374" cy="204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fr-FR" sz="3200" spc="20" dirty="0">
                <a:solidFill>
                  <a:srgbClr val="78BC57"/>
                </a:solidFill>
                <a:latin typeface="BorisBlackBloxx" panose="02000605020000020004" pitchFamily="2" charset="0"/>
              </a:rPr>
              <a:t>DEVENIR GESTIONNAIRE DE CRÈCHE </a:t>
            </a:r>
            <a:r>
              <a:rPr lang="fr-FR" sz="2000" spc="20" dirty="0">
                <a:solidFill>
                  <a:srgbClr val="78BC57"/>
                </a:solidFill>
                <a:latin typeface="BorisBlackBloxx" panose="02000605020000020004" pitchFamily="2" charset="0"/>
              </a:rPr>
              <a:t>(niveau 2)</a:t>
            </a:r>
          </a:p>
        </p:txBody>
      </p:sp>
    </p:spTree>
    <p:extLst>
      <p:ext uri="{BB962C8B-B14F-4D97-AF65-F5344CB8AC3E}">
        <p14:creationId xmlns:p14="http://schemas.microsoft.com/office/powerpoint/2010/main" val="326156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5001B116-309A-894F-9681-8B74C096049B}"/>
              </a:ext>
            </a:extLst>
          </p:cNvPr>
          <p:cNvSpPr/>
          <p:nvPr/>
        </p:nvSpPr>
        <p:spPr>
          <a:xfrm>
            <a:off x="-624469" y="291432"/>
            <a:ext cx="2572909" cy="338239"/>
          </a:xfrm>
          <a:prstGeom prst="roundRect">
            <a:avLst>
              <a:gd name="adj" fmla="val 50000"/>
            </a:avLst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B5AF065-7F2D-FA40-9769-DAA78C24D5A3}"/>
              </a:ext>
            </a:extLst>
          </p:cNvPr>
          <p:cNvSpPr txBox="1"/>
          <p:nvPr/>
        </p:nvSpPr>
        <p:spPr>
          <a:xfrm>
            <a:off x="128240" y="297146"/>
            <a:ext cx="1983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Myriad Pro" panose="020B0503030403020204" pitchFamily="34" charset="0"/>
              </a:rPr>
              <a:t>PRÉSENTATION</a:t>
            </a:r>
            <a:endParaRPr lang="fr-FR" sz="12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9DE92B15-2B51-F442-8E6E-4AF6FA06778C}"/>
              </a:ext>
            </a:extLst>
          </p:cNvPr>
          <p:cNvSpPr/>
          <p:nvPr/>
        </p:nvSpPr>
        <p:spPr>
          <a:xfrm>
            <a:off x="-624468" y="2072641"/>
            <a:ext cx="2185640" cy="338238"/>
          </a:xfrm>
          <a:prstGeom prst="roundRect">
            <a:avLst>
              <a:gd name="adj" fmla="val 50000"/>
            </a:avLst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4B8595-AFB1-3D48-AD27-935B2D7080B0}"/>
              </a:ext>
            </a:extLst>
          </p:cNvPr>
          <p:cNvSpPr txBox="1"/>
          <p:nvPr/>
        </p:nvSpPr>
        <p:spPr>
          <a:xfrm>
            <a:off x="128240" y="2078354"/>
            <a:ext cx="1432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Myriad Pro" panose="020B0503030403020204" pitchFamily="34" charset="0"/>
              </a:rPr>
              <a:t>CONDITIONS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9AE7EA3-42F2-4142-8753-FB9847680575}"/>
              </a:ext>
            </a:extLst>
          </p:cNvPr>
          <p:cNvSpPr txBox="1"/>
          <p:nvPr/>
        </p:nvSpPr>
        <p:spPr>
          <a:xfrm>
            <a:off x="131001" y="695815"/>
            <a:ext cx="4982145" cy="1331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solidFill>
                  <a:srgbClr val="416C44"/>
                </a:solidFill>
                <a:latin typeface="Myriad Pro" panose="020B0503030403020204" pitchFamily="34" charset="0"/>
              </a:rPr>
              <a:t>Niveau 2 : GESTION</a:t>
            </a:r>
          </a:p>
          <a:p>
            <a:pPr algn="just"/>
            <a:endParaRPr lang="fr-FR" sz="1200" dirty="0">
              <a:solidFill>
                <a:srgbClr val="416C44"/>
              </a:solidFill>
              <a:latin typeface="Myriad Pro" panose="020B0503030403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fr-FR" sz="1200" dirty="0">
                <a:solidFill>
                  <a:srgbClr val="416C44"/>
                </a:solidFill>
                <a:latin typeface="Myriad Pro" panose="020B0503030403020204" pitchFamily="34" charset="0"/>
              </a:rPr>
              <a:t>Cette formation est proposée dans la cadre d’une création/reprise micro-crèche/crèche.</a:t>
            </a:r>
          </a:p>
          <a:p>
            <a:pPr algn="just">
              <a:lnSpc>
                <a:spcPct val="120000"/>
              </a:lnSpc>
            </a:pPr>
            <a:r>
              <a:rPr lang="fr-FR" sz="1200" dirty="0">
                <a:solidFill>
                  <a:srgbClr val="416C44"/>
                </a:solidFill>
                <a:latin typeface="Myriad Pro" panose="020B0503030403020204" pitchFamily="34" charset="0"/>
              </a:rPr>
              <a:t>Elle a pour but de vous permettre de gérer votre structure quotidien.</a:t>
            </a:r>
          </a:p>
          <a:p>
            <a:pPr algn="just">
              <a:lnSpc>
                <a:spcPct val="120000"/>
              </a:lnSpc>
            </a:pPr>
            <a:endParaRPr lang="fr-FR" sz="1200" dirty="0">
              <a:solidFill>
                <a:srgbClr val="416C44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0FD456E-A44F-FA4B-903E-180CD12097C3}"/>
              </a:ext>
            </a:extLst>
          </p:cNvPr>
          <p:cNvSpPr txBox="1"/>
          <p:nvPr/>
        </p:nvSpPr>
        <p:spPr>
          <a:xfrm>
            <a:off x="128240" y="2519019"/>
            <a:ext cx="4982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416C44"/>
                </a:solidFill>
                <a:latin typeface="Myriad Pro" panose="020B0503030403020204" pitchFamily="34" charset="0"/>
              </a:rPr>
              <a:t>Avoir suivi la formation Niveau 1 « conduite de projet ».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9F2FFEA1-EE56-E14F-BB03-94C85C017DB2}"/>
              </a:ext>
            </a:extLst>
          </p:cNvPr>
          <p:cNvSpPr/>
          <p:nvPr/>
        </p:nvSpPr>
        <p:spPr>
          <a:xfrm>
            <a:off x="-539008" y="3120545"/>
            <a:ext cx="2185640" cy="338238"/>
          </a:xfrm>
          <a:prstGeom prst="roundRect">
            <a:avLst>
              <a:gd name="adj" fmla="val 50000"/>
            </a:avLst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6E09E18-9BA6-6341-86A7-665571128FC8}"/>
              </a:ext>
            </a:extLst>
          </p:cNvPr>
          <p:cNvSpPr txBox="1"/>
          <p:nvPr/>
        </p:nvSpPr>
        <p:spPr>
          <a:xfrm>
            <a:off x="128239" y="3117712"/>
            <a:ext cx="1738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Myriad Pro" panose="020B0503030403020204" pitchFamily="34" charset="0"/>
              </a:rPr>
              <a:t>PROGRAMME</a:t>
            </a:r>
            <a:endParaRPr lang="fr-FR" sz="12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FCA5A8B-82F8-B04F-8F29-5ECBDA27F3A7}"/>
              </a:ext>
            </a:extLst>
          </p:cNvPr>
          <p:cNvSpPr txBox="1"/>
          <p:nvPr/>
        </p:nvSpPr>
        <p:spPr>
          <a:xfrm>
            <a:off x="1347320" y="3578717"/>
            <a:ext cx="3999380" cy="2650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projet d’accueil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projet éducatif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projet social et de développement durable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Les différents acteurs intervenant dans le projet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fonctionnement quotidien d’une crèche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logiciel de gestion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 personnel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La pédagogie Itinérance Ludique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Les protocoles</a:t>
            </a:r>
          </a:p>
          <a:p>
            <a:pPr marL="171450" indent="-1714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70173F"/>
                </a:solidFill>
                <a:latin typeface="Myriad Pro" panose="020B0503030403020204" pitchFamily="34" charset="0"/>
              </a:rPr>
              <a:t>Les affichages</a:t>
            </a:r>
          </a:p>
        </p:txBody>
      </p:sp>
      <p:pic>
        <p:nvPicPr>
          <p:cNvPr id="17" name="Image 16" descr="Une image contenant texte&#10;&#10;Description générée automatiquement">
            <a:extLst>
              <a:ext uri="{FF2B5EF4-FFF2-40B4-BE49-F238E27FC236}">
                <a16:creationId xmlns:a16="http://schemas.microsoft.com/office/drawing/2014/main" id="{B7AF568B-9FF2-CF40-9088-1564ED8E40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-1604" r="66194"/>
          <a:stretch/>
        </p:blipFill>
        <p:spPr>
          <a:xfrm>
            <a:off x="101274" y="4322545"/>
            <a:ext cx="1327170" cy="1057472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1552135123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F667D1C6-324A-9744-9D1D-AF472597D835}"/>
              </a:ext>
            </a:extLst>
          </p:cNvPr>
          <p:cNvSpPr/>
          <p:nvPr/>
        </p:nvSpPr>
        <p:spPr>
          <a:xfrm>
            <a:off x="-504242" y="308460"/>
            <a:ext cx="3438270" cy="307777"/>
          </a:xfrm>
          <a:prstGeom prst="roundRect">
            <a:avLst>
              <a:gd fmla="val 50000" name="adj"/>
            </a:avLst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fr-FR"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50AB52D-6B15-E14F-BD32-552F7AEE542D}"/>
              </a:ext>
            </a:extLst>
          </p:cNvPr>
          <p:cNvSpPr txBox="1"/>
          <p:nvPr/>
        </p:nvSpPr>
        <p:spPr>
          <a:xfrm>
            <a:off x="85502" y="308459"/>
            <a:ext cx="3106027" cy="30777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fr-FR" sz="1400">
                <a:solidFill>
                  <a:schemeClr val="bg1"/>
                </a:solidFill>
                <a:latin charset="0" panose="020B0503030403020204" pitchFamily="34" typeface="Myriad Pro"/>
              </a:rPr>
              <a:t>OBJECTIFS  DE LA FORMATION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C7D7A56-347A-3046-929C-2F819B1F9171}"/>
              </a:ext>
            </a:extLst>
          </p:cNvPr>
          <p:cNvSpPr txBox="1"/>
          <p:nvPr/>
        </p:nvSpPr>
        <p:spPr>
          <a:xfrm>
            <a:off x="144719" y="634199"/>
            <a:ext cx="4887140" cy="39395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À la fin de la formation les stagiaires seront en mesure de :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Gérer le quotidien d’une structure d’accueil petite enfance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Mettre en œuvre le projet d’établissement dans son ensemble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Organiser le fonctionnement de la crèche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Accueillir les familles et gérer la liste d’attente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Etablir des contrats et effectuer la facturation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Maîtriser le logiciel de gestion 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Assurer le recrutement du personnel y compris les remplaçants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Etablir les fiches de postes des différents professionnels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Gérer les plannings des professionnels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Mettre en place les interventions extérieures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Connaître et faire appliquer les orientations pédagogiques retenues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Connaître et faire appliquer les processus qualité</a:t>
            </a:r>
          </a:p>
          <a:p>
            <a:pPr algn="just" indent="-171450" marL="171450">
              <a:spcAft>
                <a:spcPts val="600"/>
              </a:spcAft>
              <a:buClr>
                <a:srgbClr val="70173F"/>
              </a:buClr>
              <a:buFont charset="0" panose="020B0604020202020204" pitchFamily="34" typeface="Arial"/>
              <a:buChar char="•"/>
            </a:pPr>
            <a:r>
              <a:rPr dirty="0" lang="fr-FR" sz="1200">
                <a:solidFill>
                  <a:srgbClr val="416C44"/>
                </a:solidFill>
                <a:latin charset="0" panose="020B0503030403020204" pitchFamily="34" typeface="Myriad Pro"/>
              </a:rPr>
              <a:t>Connaître la législation du travail </a:t>
            </a:r>
          </a:p>
          <a:p>
            <a:pPr algn="just">
              <a:spcAft>
                <a:spcPts val="600"/>
              </a:spcAft>
            </a:pPr>
            <a:endParaRPr dirty="0" lang="fr-FR" sz="1200">
              <a:solidFill>
                <a:srgbClr val="416C44"/>
              </a:solidFill>
              <a:latin charset="0" panose="020B0503030403020204" pitchFamily="34" typeface="Myriad Pro"/>
            </a:endParaRPr>
          </a:p>
        </p:txBody>
      </p:sp>
      <p:pic>
        <p:nvPicPr>
          <p:cNvPr descr="Une image contenant texte&#10;&#10;Description générée automatiquement" id="3" name="Image 2">
            <a:extLst>
              <a:ext uri="{FF2B5EF4-FFF2-40B4-BE49-F238E27FC236}">
                <a16:creationId xmlns:a16="http://schemas.microsoft.com/office/drawing/2014/main" id="{2326E059-AC70-8242-BB55-FBA9F3AD61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/>
          <a:stretch/>
        </p:blipFill>
        <p:spPr>
          <a:xfrm>
            <a:off x="1107932" y="4353992"/>
            <a:ext cx="3130836" cy="2767460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19050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  <p:pic>
        <p:nvPicPr>
          <p:cNvPr descr="Une image contenant texte&#10;&#10;Description générée automatiquement" id="7" name="Image 6">
            <a:extLst>
              <a:ext uri="{FF2B5EF4-FFF2-40B4-BE49-F238E27FC236}">
                <a16:creationId xmlns:a16="http://schemas.microsoft.com/office/drawing/2014/main" id="{6CCF32A0-C943-7F40-9F23-473884989D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96000"/>
          </a:blip>
          <a:srcRect l="-1604" r="66194"/>
          <a:stretch/>
        </p:blipFill>
        <p:spPr>
          <a:xfrm rot="21271264">
            <a:off x="3512544" y="4289520"/>
            <a:ext cx="448347" cy="357237"/>
          </a:xfrm>
          <a:prstGeom prst="rect">
            <a:avLst/>
          </a:prstGeom>
          <a:effectLst>
            <a:outerShdw algn="ctr" rotWithShape="0" sx="1000" sy="100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99754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FAD9B8-79CA-784B-AD8D-B8F8AF1BC92F}"/>
              </a:ext>
            </a:extLst>
          </p:cNvPr>
          <p:cNvSpPr/>
          <p:nvPr/>
        </p:nvSpPr>
        <p:spPr>
          <a:xfrm>
            <a:off x="437215" y="263137"/>
            <a:ext cx="1385501" cy="1795908"/>
          </a:xfrm>
          <a:prstGeom prst="rect">
            <a:avLst/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Graphique 6" descr="Calendrier journalier avec un remplissage uni">
            <a:extLst>
              <a:ext uri="{FF2B5EF4-FFF2-40B4-BE49-F238E27FC236}">
                <a16:creationId xmlns:a16="http://schemas.microsoft.com/office/drawing/2014/main" id="{87EF4C47-265D-3F42-84DA-31D931477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451" y="263137"/>
            <a:ext cx="713027" cy="713027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5D979CE-C62B-F44B-94AE-2B1CAFF78A7E}"/>
              </a:ext>
            </a:extLst>
          </p:cNvPr>
          <p:cNvSpPr txBox="1"/>
          <p:nvPr/>
        </p:nvSpPr>
        <p:spPr>
          <a:xfrm>
            <a:off x="437215" y="1203863"/>
            <a:ext cx="13855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Planning disponible sur le site de l’organisme.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846F20-CFCF-A149-948B-D779D664B1B9}"/>
              </a:ext>
            </a:extLst>
          </p:cNvPr>
          <p:cNvSpPr/>
          <p:nvPr/>
        </p:nvSpPr>
        <p:spPr>
          <a:xfrm>
            <a:off x="1977661" y="263137"/>
            <a:ext cx="1385501" cy="1795908"/>
          </a:xfrm>
          <a:prstGeom prst="rect">
            <a:avLst/>
          </a:prstGeom>
          <a:solidFill>
            <a:srgbClr val="7017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173F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35F0849-E24F-9A4F-B517-B6546E85E3CE}"/>
              </a:ext>
            </a:extLst>
          </p:cNvPr>
          <p:cNvSpPr txBox="1"/>
          <p:nvPr/>
        </p:nvSpPr>
        <p:spPr>
          <a:xfrm>
            <a:off x="1977661" y="1195316"/>
            <a:ext cx="13855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Ce cours est d’une durée de 5 jours</a:t>
            </a:r>
          </a:p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 (5 x 7heures)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912840-C06E-5549-9280-0F49D204140B}"/>
              </a:ext>
            </a:extLst>
          </p:cNvPr>
          <p:cNvSpPr/>
          <p:nvPr/>
        </p:nvSpPr>
        <p:spPr>
          <a:xfrm>
            <a:off x="3533404" y="263137"/>
            <a:ext cx="1385501" cy="1795908"/>
          </a:xfrm>
          <a:prstGeom prst="rect">
            <a:avLst/>
          </a:prstGeom>
          <a:solidFill>
            <a:srgbClr val="416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D3049D-235B-E542-A40A-6928B57EACB8}"/>
              </a:ext>
            </a:extLst>
          </p:cNvPr>
          <p:cNvSpPr txBox="1"/>
          <p:nvPr/>
        </p:nvSpPr>
        <p:spPr>
          <a:xfrm>
            <a:off x="3533404" y="1195316"/>
            <a:ext cx="1385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</a:rPr>
              <a:t>En présentiel au centre Kiwi Institute  42 avenue Kléber, Paris 16</a:t>
            </a:r>
            <a:r>
              <a:rPr lang="fr-FR" sz="1050" baseline="30000" dirty="0">
                <a:solidFill>
                  <a:schemeClr val="bg1"/>
                </a:solidFill>
              </a:rPr>
              <a:t>ème</a:t>
            </a:r>
            <a:endParaRPr lang="fr-FR" sz="1050" dirty="0">
              <a:solidFill>
                <a:schemeClr val="bg1"/>
              </a:solidFill>
            </a:endParaRPr>
          </a:p>
        </p:txBody>
      </p:sp>
      <p:pic>
        <p:nvPicPr>
          <p:cNvPr id="19" name="Graphique 18" descr="Horloge avec un remplissage uni">
            <a:extLst>
              <a:ext uri="{FF2B5EF4-FFF2-40B4-BE49-F238E27FC236}">
                <a16:creationId xmlns:a16="http://schemas.microsoft.com/office/drawing/2014/main" id="{FD4528D1-4DF4-5745-B526-1BCA11BC9C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57548" y="306787"/>
            <a:ext cx="625726" cy="625726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2515E81C-F7DB-B24C-A21E-4A55EDCE157F}"/>
              </a:ext>
            </a:extLst>
          </p:cNvPr>
          <p:cNvSpPr txBox="1"/>
          <p:nvPr/>
        </p:nvSpPr>
        <p:spPr>
          <a:xfrm>
            <a:off x="437214" y="899623"/>
            <a:ext cx="13855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Myriad Pro" panose="020B0503030403020204" pitchFamily="34" charset="0"/>
              </a:rPr>
              <a:t>CALENDRIER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441FA83-8B0C-A54D-8A07-DA7D06C1814E}"/>
              </a:ext>
            </a:extLst>
          </p:cNvPr>
          <p:cNvSpPr txBox="1"/>
          <p:nvPr/>
        </p:nvSpPr>
        <p:spPr>
          <a:xfrm>
            <a:off x="1977658" y="898391"/>
            <a:ext cx="1385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Myriad Pro" panose="020B0503030403020204" pitchFamily="34" charset="0"/>
              </a:rPr>
              <a:t>DURÉE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0FBA2DC-3D3E-A14E-8723-0127C7898163}"/>
              </a:ext>
            </a:extLst>
          </p:cNvPr>
          <p:cNvSpPr txBox="1"/>
          <p:nvPr/>
        </p:nvSpPr>
        <p:spPr>
          <a:xfrm>
            <a:off x="3533402" y="897867"/>
            <a:ext cx="1385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Myriad Pro" panose="020B0503030403020204" pitchFamily="34" charset="0"/>
              </a:rPr>
              <a:t>FORMATION</a:t>
            </a:r>
          </a:p>
        </p:txBody>
      </p:sp>
      <p:pic>
        <p:nvPicPr>
          <p:cNvPr id="24" name="Graphique 23" descr="Classe avec un remplissage uni">
            <a:extLst>
              <a:ext uri="{FF2B5EF4-FFF2-40B4-BE49-F238E27FC236}">
                <a16:creationId xmlns:a16="http://schemas.microsoft.com/office/drawing/2014/main" id="{B326EAA9-C09E-6941-8C2E-6134CBCA78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34623" y="314808"/>
            <a:ext cx="583059" cy="58305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1220A64-38A9-6C4E-B67A-8BFFB8F7B332}"/>
              </a:ext>
            </a:extLst>
          </p:cNvPr>
          <p:cNvSpPr/>
          <p:nvPr/>
        </p:nvSpPr>
        <p:spPr>
          <a:xfrm>
            <a:off x="440153" y="2257494"/>
            <a:ext cx="1385501" cy="1795908"/>
          </a:xfrm>
          <a:prstGeom prst="rect">
            <a:avLst/>
          </a:prstGeom>
          <a:solidFill>
            <a:srgbClr val="416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CA762D5-D7D2-664D-948F-6E88122789F8}"/>
              </a:ext>
            </a:extLst>
          </p:cNvPr>
          <p:cNvSpPr txBox="1"/>
          <p:nvPr/>
        </p:nvSpPr>
        <p:spPr>
          <a:xfrm>
            <a:off x="440153" y="3282857"/>
            <a:ext cx="1385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À l’issue de la formation, le stagiaire reçoit une attestation.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F9F6DE-ED8E-D54A-A276-E75CA5270C4A}"/>
              </a:ext>
            </a:extLst>
          </p:cNvPr>
          <p:cNvSpPr/>
          <p:nvPr/>
        </p:nvSpPr>
        <p:spPr>
          <a:xfrm>
            <a:off x="1980599" y="2257494"/>
            <a:ext cx="1385501" cy="1795908"/>
          </a:xfrm>
          <a:prstGeom prst="rect">
            <a:avLst/>
          </a:prstGeom>
          <a:solidFill>
            <a:srgbClr val="78BC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70173F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D11FEB3-418A-6247-B70F-6595D1E14841}"/>
              </a:ext>
            </a:extLst>
          </p:cNvPr>
          <p:cNvSpPr txBox="1"/>
          <p:nvPr/>
        </p:nvSpPr>
        <p:spPr>
          <a:xfrm>
            <a:off x="1980599" y="3242299"/>
            <a:ext cx="13855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Questionnaire d’évaluation en fin de session.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A035CD5-C75E-5D40-B984-B0CBD5825087}"/>
              </a:ext>
            </a:extLst>
          </p:cNvPr>
          <p:cNvSpPr/>
          <p:nvPr/>
        </p:nvSpPr>
        <p:spPr>
          <a:xfrm>
            <a:off x="3536342" y="2257494"/>
            <a:ext cx="1385501" cy="1795908"/>
          </a:xfrm>
          <a:prstGeom prst="rect">
            <a:avLst/>
          </a:prstGeom>
          <a:solidFill>
            <a:srgbClr val="7017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FEB72B9-0B14-9B4B-ABF7-544C8BC3E467}"/>
              </a:ext>
            </a:extLst>
          </p:cNvPr>
          <p:cNvSpPr txBox="1"/>
          <p:nvPr/>
        </p:nvSpPr>
        <p:spPr>
          <a:xfrm>
            <a:off x="3536342" y="3189673"/>
            <a:ext cx="138550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2000 euros TTC</a:t>
            </a:r>
          </a:p>
          <a:p>
            <a:pPr algn="ctr"/>
            <a:r>
              <a:rPr lang="fr-FR" sz="1050" dirty="0">
                <a:solidFill>
                  <a:schemeClr val="bg1"/>
                </a:solidFill>
                <a:latin typeface="Myriad Pro" panose="020B0503030403020204" pitchFamily="34" charset="0"/>
              </a:rPr>
              <a:t>Formation éligible au CPF</a:t>
            </a:r>
            <a:endParaRPr lang="fr-FR" sz="1050" dirty="0">
              <a:solidFill>
                <a:schemeClr val="bg1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4A47D65-FDAF-6149-B725-C00E9FA1C4DB}"/>
              </a:ext>
            </a:extLst>
          </p:cNvPr>
          <p:cNvSpPr txBox="1"/>
          <p:nvPr/>
        </p:nvSpPr>
        <p:spPr>
          <a:xfrm>
            <a:off x="440152" y="2893980"/>
            <a:ext cx="13855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latin typeface="Myriad Pro" panose="020B0503030403020204" pitchFamily="34" charset="0"/>
              </a:rPr>
              <a:t>MODALITÉ D’EXAMEN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7E2D741-2236-454B-A984-7579A294FA59}"/>
              </a:ext>
            </a:extLst>
          </p:cNvPr>
          <p:cNvSpPr txBox="1"/>
          <p:nvPr/>
        </p:nvSpPr>
        <p:spPr>
          <a:xfrm>
            <a:off x="1980596" y="2997998"/>
            <a:ext cx="1385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Myriad Pro" panose="020B0503030403020204" pitchFamily="34" charset="0"/>
              </a:rPr>
              <a:t>ÉVALUATION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FAAAC46-E3B9-3942-8E33-D7D8E60D0B86}"/>
              </a:ext>
            </a:extLst>
          </p:cNvPr>
          <p:cNvSpPr txBox="1"/>
          <p:nvPr/>
        </p:nvSpPr>
        <p:spPr>
          <a:xfrm>
            <a:off x="3536340" y="2931693"/>
            <a:ext cx="1385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Myriad Pro" panose="020B0503030403020204" pitchFamily="34" charset="0"/>
              </a:rPr>
              <a:t>TARIF</a:t>
            </a:r>
          </a:p>
        </p:txBody>
      </p:sp>
      <p:pic>
        <p:nvPicPr>
          <p:cNvPr id="40" name="Graphique 39" descr="Livres avec un remplissage uni">
            <a:extLst>
              <a:ext uri="{FF2B5EF4-FFF2-40B4-BE49-F238E27FC236}">
                <a16:creationId xmlns:a16="http://schemas.microsoft.com/office/drawing/2014/main" id="{8B1F64D6-3427-E24C-AEEE-668BE1F444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6341" y="2290242"/>
            <a:ext cx="641548" cy="641548"/>
          </a:xfrm>
          <a:prstGeom prst="rect">
            <a:avLst/>
          </a:prstGeom>
        </p:spPr>
      </p:pic>
      <p:pic>
        <p:nvPicPr>
          <p:cNvPr id="44" name="Graphique 43" descr="Porte-bloc avec un remplissage uni">
            <a:extLst>
              <a:ext uri="{FF2B5EF4-FFF2-40B4-BE49-F238E27FC236}">
                <a16:creationId xmlns:a16="http://schemas.microsoft.com/office/drawing/2014/main" id="{98F80066-024F-9342-9DBE-9AD38AE33E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80452" y="2288789"/>
            <a:ext cx="723765" cy="723765"/>
          </a:xfrm>
          <a:prstGeom prst="rect">
            <a:avLst/>
          </a:prstGeom>
        </p:spPr>
      </p:pic>
      <p:pic>
        <p:nvPicPr>
          <p:cNvPr id="50" name="Graphique 49" descr="Euro avec un remplissage uni">
            <a:extLst>
              <a:ext uri="{FF2B5EF4-FFF2-40B4-BE49-F238E27FC236}">
                <a16:creationId xmlns:a16="http://schemas.microsoft.com/office/drawing/2014/main" id="{97FB468F-7C01-3540-8EFB-DC0A5A259AC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54357" y="2386047"/>
            <a:ext cx="457200" cy="457200"/>
          </a:xfrm>
          <a:prstGeom prst="rect">
            <a:avLst/>
          </a:prstGeom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E1607A75-00F2-3346-8346-B8DC0661ACA6}"/>
              </a:ext>
            </a:extLst>
          </p:cNvPr>
          <p:cNvSpPr txBox="1"/>
          <p:nvPr/>
        </p:nvSpPr>
        <p:spPr>
          <a:xfrm>
            <a:off x="1822715" y="4710058"/>
            <a:ext cx="1539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u="sng" dirty="0">
                <a:solidFill>
                  <a:srgbClr val="416C44"/>
                </a:solidFill>
                <a:latin typeface="Myriad Pro" panose="020B0503030403020204" pitchFamily="34" charset="0"/>
              </a:rPr>
              <a:t>CONTACT</a:t>
            </a:r>
            <a:endParaRPr lang="fr-FR" sz="1200" b="1" u="sng" dirty="0">
              <a:solidFill>
                <a:srgbClr val="416C44"/>
              </a:solidFill>
              <a:latin typeface="Myriad Pro" panose="020B0503030403020204" pitchFamily="34" charset="0"/>
            </a:endParaRPr>
          </a:p>
        </p:txBody>
      </p: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972BD367-A745-FF40-A698-767C5E09B6E7}"/>
              </a:ext>
            </a:extLst>
          </p:cNvPr>
          <p:cNvCxnSpPr/>
          <p:nvPr/>
        </p:nvCxnSpPr>
        <p:spPr>
          <a:xfrm>
            <a:off x="1486478" y="4565422"/>
            <a:ext cx="2282955" cy="0"/>
          </a:xfrm>
          <a:prstGeom prst="line">
            <a:avLst/>
          </a:prstGeom>
          <a:ln w="28575">
            <a:solidFill>
              <a:srgbClr val="416C4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8" name="Image 57" descr="Une image contenant texte&#10;&#10;Description générée automatiquement">
            <a:extLst>
              <a:ext uri="{FF2B5EF4-FFF2-40B4-BE49-F238E27FC236}">
                <a16:creationId xmlns:a16="http://schemas.microsoft.com/office/drawing/2014/main" id="{619925D6-6652-4747-A2D3-053B078038C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-1604" r="-1"/>
          <a:stretch/>
        </p:blipFill>
        <p:spPr>
          <a:xfrm>
            <a:off x="3533402" y="6935581"/>
            <a:ext cx="1545362" cy="429123"/>
          </a:xfrm>
          <a:prstGeom prst="rect">
            <a:avLst/>
          </a:prstGeom>
        </p:spPr>
      </p:pic>
      <p:sp>
        <p:nvSpPr>
          <p:cNvPr id="59" name="ZoneTexte 58">
            <a:extLst>
              <a:ext uri="{FF2B5EF4-FFF2-40B4-BE49-F238E27FC236}">
                <a16:creationId xmlns:a16="http://schemas.microsoft.com/office/drawing/2014/main" id="{7A96F084-7666-C44B-9858-5A03715627D8}"/>
              </a:ext>
            </a:extLst>
          </p:cNvPr>
          <p:cNvSpPr txBox="1"/>
          <p:nvPr/>
        </p:nvSpPr>
        <p:spPr>
          <a:xfrm>
            <a:off x="707737" y="5188194"/>
            <a:ext cx="3925344" cy="11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b="1" dirty="0">
                <a:solidFill>
                  <a:srgbClr val="78BC57"/>
                </a:solidFill>
                <a:latin typeface="Myriad Pro" panose="020B0503030403020204" pitchFamily="34" charset="0"/>
              </a:rPr>
              <a:t>Vanessa  VIGNE MLEKUS</a:t>
            </a:r>
          </a:p>
          <a:p>
            <a:pPr algn="ctr">
              <a:lnSpc>
                <a:spcPct val="120000"/>
              </a:lnSpc>
            </a:pPr>
            <a:r>
              <a:rPr lang="fr-FR" sz="1200" dirty="0">
                <a:solidFill>
                  <a:srgbClr val="416C44"/>
                </a:solidFill>
                <a:latin typeface="Myriad Pro" panose="020B0503030403020204" pitchFamily="34" charset="0"/>
              </a:rPr>
              <a:t>Responsable développement </a:t>
            </a:r>
          </a:p>
          <a:p>
            <a:pPr algn="ctr">
              <a:lnSpc>
                <a:spcPct val="120000"/>
              </a:lnSpc>
            </a:pPr>
            <a:r>
              <a:rPr lang="fr-FR" sz="1200" dirty="0">
                <a:solidFill>
                  <a:srgbClr val="416C44"/>
                </a:solidFill>
                <a:latin typeface="Myriad Pro" panose="020B0503030403020204" pitchFamily="34" charset="0"/>
              </a:rPr>
              <a:t>Tél : 0805 696 396 /  06 29 14 64 80</a:t>
            </a:r>
          </a:p>
          <a:p>
            <a:pPr algn="ctr">
              <a:lnSpc>
                <a:spcPct val="120000"/>
              </a:lnSpc>
            </a:pPr>
            <a:r>
              <a:rPr lang="fr-FR" sz="1200" u="sng" dirty="0" err="1">
                <a:solidFill>
                  <a:srgbClr val="416C44"/>
                </a:solidFill>
                <a:latin typeface="Myriad Pro" panose="020B0503030403020204" pitchFamily="34" charset="0"/>
              </a:rPr>
              <a:t>v.mlekus@joey-group.com</a:t>
            </a:r>
            <a:endParaRPr lang="fr-FR" sz="1200" u="sng" dirty="0">
              <a:solidFill>
                <a:srgbClr val="416C44"/>
              </a:solidFill>
              <a:latin typeface="Myriad Pro" panose="020B0503030403020204" pitchFamily="34" charset="0"/>
            </a:endParaRPr>
          </a:p>
          <a:p>
            <a:pPr algn="ctr">
              <a:lnSpc>
                <a:spcPct val="120000"/>
              </a:lnSpc>
            </a:pPr>
            <a:endParaRPr lang="fr-FR" sz="1200" dirty="0">
              <a:solidFill>
                <a:srgbClr val="416C44"/>
              </a:solidFill>
              <a:latin typeface="Myriad Pro" panose="020B0503030403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56789AC-A008-E342-B1D9-5E838D8FD328}"/>
              </a:ext>
            </a:extLst>
          </p:cNvPr>
          <p:cNvSpPr txBox="1"/>
          <p:nvPr/>
        </p:nvSpPr>
        <p:spPr>
          <a:xfrm>
            <a:off x="-15501" y="7000425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416C44"/>
                </a:solidFill>
                <a:latin typeface="Myriad Pro" panose="020B0503030403020204" pitchFamily="34" charset="0"/>
              </a:rPr>
              <a:t>www.kiwi-institute.com</a:t>
            </a:r>
          </a:p>
        </p:txBody>
      </p:sp>
    </p:spTree>
    <p:extLst>
      <p:ext uri="{BB962C8B-B14F-4D97-AF65-F5344CB8AC3E}">
        <p14:creationId xmlns:p14="http://schemas.microsoft.com/office/powerpoint/2010/main" val="3575632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302</Words>
  <Application>Microsoft Office PowerPoint</Application>
  <PresentationFormat>Personnalisé</PresentationFormat>
  <Paragraphs>55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BorisBlackBloxx</vt:lpstr>
      <vt:lpstr>Calibri</vt:lpstr>
      <vt:lpstr>Calibri Light</vt:lpstr>
      <vt:lpstr>Myriad Pro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Poste Marketing Marketing</dc:creator>
  <cp:lastModifiedBy>Vanessa  VIGNE-MLEKUS / JOEY GROUP</cp:lastModifiedBy>
  <cp:revision>27</cp:revision>
  <dcterms:created xsi:type="dcterms:W3CDTF">2022-03-14T09:10:14Z</dcterms:created>
  <dcterms:modified xsi:type="dcterms:W3CDTF">2022-03-17T13:29:18Z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246472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